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216" autoAdjust="0"/>
    <p:restoredTop sz="94628" autoAdjust="0"/>
  </p:normalViewPr>
  <p:slideViewPr>
    <p:cSldViewPr>
      <p:cViewPr>
        <p:scale>
          <a:sx n="100" d="100"/>
          <a:sy n="100" d="100"/>
        </p:scale>
        <p:origin x="216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iOS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Sheet8!$A$2:$A$5</c:f>
              <c:strCache>
                <c:ptCount val="4"/>
                <c:pt idx="0">
                  <c:v>Objective-C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Sheet8!$B$2:$B$5</c:f>
              <c:numCache>
                <c:formatCode>General</c:formatCode>
                <c:ptCount val="4"/>
                <c:pt idx="0">
                  <c:v>5.013999999999998</c:v>
                </c:pt>
                <c:pt idx="1">
                  <c:v>67.291</c:v>
                </c:pt>
                <c:pt idx="2">
                  <c:v>4.349</c:v>
                </c:pt>
                <c:pt idx="3">
                  <c:v>4.396999999999998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199918496"/>
        <c:axId val="-1213447680"/>
      </c:barChart>
      <c:catAx>
        <c:axId val="-1199918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3447680"/>
        <c:crosses val="autoZero"/>
        <c:auto val="1"/>
        <c:lblAlgn val="ctr"/>
        <c:lblOffset val="100"/>
        <c:noMultiLvlLbl val="0"/>
      </c:catAx>
      <c:valAx>
        <c:axId val="-121344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9991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Sheet7!$A$1</c:f>
              <c:strCache>
                <c:ptCount val="1"/>
                <c:pt idx="0">
                  <c:v>Android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Sheet7!$A$2:$A$5</c:f>
              <c:strCache>
                <c:ptCount val="4"/>
                <c:pt idx="0">
                  <c:v>Java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Sheet7!$B$2:$B$5</c:f>
              <c:numCache>
                <c:formatCode>General</c:formatCode>
                <c:ptCount val="4"/>
                <c:pt idx="0">
                  <c:v>4.342</c:v>
                </c:pt>
                <c:pt idx="1">
                  <c:v>94.15099999999998</c:v>
                </c:pt>
                <c:pt idx="2">
                  <c:v>4.258</c:v>
                </c:pt>
                <c:pt idx="3">
                  <c:v>4.259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183814032"/>
        <c:axId val="-1271370880"/>
      </c:barChart>
      <c:catAx>
        <c:axId val="-1183814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71370880"/>
        <c:crosses val="autoZero"/>
        <c:auto val="1"/>
        <c:lblAlgn val="ctr"/>
        <c:lblOffset val="100"/>
        <c:noMultiLvlLbl val="0"/>
      </c:catAx>
      <c:valAx>
        <c:axId val="-1271370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8381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vpg.com/product-vs-it-mindset" TargetMode="External"/><Relationship Id="rId4" Type="http://schemas.openxmlformats.org/officeDocument/2006/relationships/hyperlink" Target="https://www.moonshothorizon.com/2015/07/02/how-to-launch-impactful-digital-product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</a:p>
          <a:p>
            <a:r>
              <a:rPr lang="en-US" dirty="0" smtClean="0"/>
              <a:t>Mobile Application Management</a:t>
            </a:r>
          </a:p>
          <a:p>
            <a:r>
              <a:rPr lang="en-US" dirty="0" smtClean="0"/>
              <a:t>Web – side loading may require</a:t>
            </a:r>
            <a:r>
              <a:rPr lang="en-US" baseline="0" dirty="0" smtClean="0"/>
              <a:t> certificates to be installed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7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61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credits to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Marty Cagan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Moonshot Horizon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svpg.com</a:t>
            </a:r>
            <a:r>
              <a:rPr lang="en-US" dirty="0" smtClean="0"/>
              <a:t>/product-vs-it-mindset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www.moonshothorizon.com</a:t>
            </a:r>
            <a:r>
              <a:rPr lang="en-US" dirty="0" smtClean="0"/>
              <a:t>/2015/07/02/how-to-launch-impactful-digital-products/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4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8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4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each one of these fit into development technology?</a:t>
            </a:r>
          </a:p>
          <a:p>
            <a:endParaRPr lang="en-US" dirty="0" smtClean="0"/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Crashlytics</a:t>
            </a:r>
            <a:endParaRPr lang="en-US" dirty="0" smtClean="0"/>
          </a:p>
          <a:p>
            <a:r>
              <a:rPr lang="en-US" dirty="0" err="1" smtClean="0"/>
              <a:t>Crittercism</a:t>
            </a:r>
            <a:r>
              <a:rPr lang="en-US" dirty="0" smtClean="0"/>
              <a:t> (</a:t>
            </a:r>
            <a:r>
              <a:rPr lang="en-US" dirty="0" err="1" smtClean="0"/>
              <a:t>Apteligent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Flurry</a:t>
            </a:r>
          </a:p>
          <a:p>
            <a:r>
              <a:rPr lang="en-US" dirty="0" err="1" smtClean="0"/>
              <a:t>Raygun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TestFlight</a:t>
            </a:r>
            <a:endParaRPr lang="en-US" dirty="0" smtClean="0"/>
          </a:p>
          <a:p>
            <a:r>
              <a:rPr lang="en-US" dirty="0" err="1" smtClean="0"/>
              <a:t>TestFairy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96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Relationship Id="rId3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Building Modern Mobile Apps - </a:t>
            </a:r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Wrap-up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C00000"/>
                </a:solidFill>
              </a:rPr>
              <a:t>Kevin E Ford</a:t>
            </a:r>
            <a:endParaRPr lang="en-US" sz="28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C00000"/>
                </a:solidFill>
              </a:rPr>
              <a:t>Mobile Practice Lead, </a:t>
            </a:r>
            <a:endParaRPr lang="en-US" sz="2400" b="1" dirty="0">
              <a:solidFill>
                <a:srgbClr val="C00000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C00000"/>
                </a:solidFill>
              </a:rPr>
              <a:t>Magenic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rgbClr val="C00000"/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Approach Criteria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9464" y="1809026"/>
            <a:ext cx="4038600" cy="3124200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US" sz="1800" dirty="0" smtClean="0"/>
              <a:t>Corporate-supplied and managed device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 vision for future functionality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customer-facing*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strategic for the business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Success will be measured in terms of timelines, scope and budget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Will be owned by IT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Static user environment</a:t>
            </a:r>
            <a:endParaRPr lang="en-US" sz="1800" dirty="0"/>
          </a:p>
          <a:p>
            <a:pPr lvl="0"/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9464" y="959940"/>
            <a:ext cx="332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Project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959940"/>
            <a:ext cx="34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Product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495800" y="1809026"/>
            <a:ext cx="4169229" cy="3186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BYOD or customer-facing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Strategic (e.g., competitive differentiator)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Aligned with key business objectives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Product owner and roadmap focused on customers’ needs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Investment will be measured; KPIs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Dynamic environment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Back office/third party integration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350" y="1615100"/>
            <a:ext cx="11253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Needs of the Customer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6700" y="1276350"/>
            <a:ext cx="8610600" cy="3456383"/>
            <a:chOff x="128588" y="1810871"/>
            <a:chExt cx="11941175" cy="4500561"/>
          </a:xfrm>
        </p:grpSpPr>
        <p:sp>
          <p:nvSpPr>
            <p:cNvPr id="5" name="Rectangle 4"/>
            <p:cNvSpPr/>
            <p:nvPr/>
          </p:nvSpPr>
          <p:spPr>
            <a:xfrm>
              <a:off x="322729" y="1810871"/>
              <a:ext cx="11367247" cy="3836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meriprise wi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275" y="2344269"/>
              <a:ext cx="1790700" cy="367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1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88" y="2122019"/>
              <a:ext cx="2251075" cy="4189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"/>
            <p:cNvGrpSpPr>
              <a:grpSpLocks/>
            </p:cNvGrpSpPr>
            <p:nvPr/>
          </p:nvGrpSpPr>
          <p:grpSpPr bwMode="auto">
            <a:xfrm>
              <a:off x="7888288" y="2122019"/>
              <a:ext cx="2251075" cy="4189413"/>
              <a:chOff x="6321353" y="535265"/>
              <a:chExt cx="2193172" cy="4081167"/>
            </a:xfrm>
          </p:grpSpPr>
          <p:pic>
            <p:nvPicPr>
              <p:cNvPr id="34" name="Picture 33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353" y="535265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5" name="Picture 21" descr="Ameriprise Beauty.001.pn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80"/>
              <a:stretch>
                <a:fillRect/>
              </a:stretch>
            </p:blipFill>
            <p:spPr bwMode="auto">
              <a:xfrm>
                <a:off x="6689959" y="1388461"/>
                <a:ext cx="1468464" cy="257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6430963" y="2122019"/>
              <a:ext cx="2251075" cy="4189413"/>
              <a:chOff x="3419139" y="535265"/>
              <a:chExt cx="2193172" cy="4081167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3419139" y="5352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32" name="Picture 31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31" name="Picture 29" descr="Ameriprise_concepts-01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3794179" y="1388461"/>
                <a:ext cx="1461380" cy="251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972050" y="2122019"/>
              <a:ext cx="2251075" cy="4189413"/>
              <a:chOff x="1601007" y="687665"/>
              <a:chExt cx="2193172" cy="4081167"/>
            </a:xfrm>
          </p:grpSpPr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1601007" y="6876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8" name="Picture 27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7" name="Picture 34" descr="1-ameriprise-login.png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1976047" y="1540860"/>
                <a:ext cx="1463386" cy="2509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3846513" y="2122019"/>
              <a:ext cx="2251075" cy="4189413"/>
              <a:chOff x="-1806173" y="404506"/>
              <a:chExt cx="2193172" cy="4081167"/>
            </a:xfrm>
          </p:grpSpPr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>
                <a:off x="-1806173" y="404506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4" name="Picture 23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3" name="Picture 48" descr="2-Start-Login-Combo-Updat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"/>
              <a:stretch>
                <a:fillRect/>
              </a:stretch>
            </p:blipFill>
            <p:spPr bwMode="auto">
              <a:xfrm>
                <a:off x="-1448013" y="1257793"/>
                <a:ext cx="1476853" cy="251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60"/>
            <p:cNvGrpSpPr>
              <a:grpSpLocks/>
            </p:cNvGrpSpPr>
            <p:nvPr/>
          </p:nvGrpSpPr>
          <p:grpSpPr bwMode="auto">
            <a:xfrm>
              <a:off x="128588" y="2122019"/>
              <a:ext cx="2252662" cy="4189413"/>
              <a:chOff x="-1998625" y="666000"/>
              <a:chExt cx="2193172" cy="4081167"/>
            </a:xfrm>
          </p:grpSpPr>
          <p:pic>
            <p:nvPicPr>
              <p:cNvPr id="18" name="Picture 17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98625" y="666000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19" name="Group 59"/>
              <p:cNvGrpSpPr>
                <a:grpSpLocks/>
              </p:cNvGrpSpPr>
              <p:nvPr/>
            </p:nvGrpSpPr>
            <p:grpSpPr bwMode="auto">
              <a:xfrm>
                <a:off x="-1625946" y="1519195"/>
                <a:ext cx="1467814" cy="2503590"/>
                <a:chOff x="-1623585" y="1519195"/>
                <a:chExt cx="1458670" cy="2503590"/>
              </a:xfrm>
            </p:grpSpPr>
            <p:pic>
              <p:nvPicPr>
                <p:cNvPr id="20" name="Picture 56" descr="01 Home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4"/>
                <a:stretch>
                  <a:fillRect/>
                </a:stretch>
              </p:blipFill>
              <p:spPr bwMode="auto">
                <a:xfrm>
                  <a:off x="-1623585" y="1519195"/>
                  <a:ext cx="1458670" cy="2093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57" descr="01 Home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977"/>
                <a:stretch>
                  <a:fillRect/>
                </a:stretch>
              </p:blipFill>
              <p:spPr bwMode="auto">
                <a:xfrm>
                  <a:off x="-1623585" y="3567807"/>
                  <a:ext cx="1458670" cy="454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3" name="Rounded Rectangle 12"/>
            <p:cNvSpPr/>
            <p:nvPr/>
          </p:nvSpPr>
          <p:spPr>
            <a:xfrm>
              <a:off x="352425" y="1834682"/>
              <a:ext cx="170338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Previous Release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4813" y="1834682"/>
              <a:ext cx="15144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Initial Redesign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53113" y="1834682"/>
              <a:ext cx="392112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Design &amp; Branding Exploration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139363" y="1834682"/>
              <a:ext cx="17049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Final Redesign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00275" y="1834682"/>
              <a:ext cx="164623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Wireframe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40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Importance of KPIs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5410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 Prioritization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MVP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5105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needs to change -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410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information will tell you if KPIs are met?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54102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gather that information?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23672"/>
            <a:ext cx="3105024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Tracking KPIs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to Track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Reporting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is using the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is being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Privacy / security / legal concerns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 ratings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3230"/>
            <a:ext cx="1469074" cy="1469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32848"/>
            <a:ext cx="1478160" cy="1478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54205"/>
            <a:ext cx="2002863" cy="11279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663" y="2506304"/>
            <a:ext cx="1889742" cy="10708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0600" y="3990473"/>
            <a:ext cx="2133600" cy="797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231225"/>
            <a:ext cx="152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Mobile Platform Choices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65951"/>
            <a:ext cx="5105400" cy="194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08223"/>
            <a:ext cx="635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Mobile Platform Choices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of today’s apps and tomorrows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you know your user’s platforms?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 there dominant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control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use case require a specific form factor?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they connect? Cell,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58" y="925315"/>
            <a:ext cx="3880720" cy="2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Choosing a Mobile Development Platform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“Correct” Choice for all situations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4442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063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4256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Near Native X-Platform (</a:t>
            </a:r>
            <a:r>
              <a:rPr lang="en-US" dirty="0" err="1" smtClean="0"/>
              <a:t>Xamarin</a:t>
            </a:r>
            <a:r>
              <a:rPr lang="en-US" dirty="0" smtClean="0"/>
              <a:t>, Native Script, React Native)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3720450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(</a:t>
            </a:r>
            <a:r>
              <a:rPr lang="en-US" dirty="0" err="1" smtClean="0"/>
              <a:t>XCode</a:t>
            </a:r>
            <a:r>
              <a:rPr lang="en-US" dirty="0" smtClean="0"/>
              <a:t>, Android Studio, UWP)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4384070"/>
            <a:ext cx="38100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X-Platform App Builders (SFDC, </a:t>
            </a:r>
            <a:r>
              <a:rPr lang="en-US" dirty="0" err="1" smtClean="0"/>
              <a:t>Kony</a:t>
            </a:r>
            <a:r>
              <a:rPr lang="en-US" dirty="0" smtClean="0"/>
              <a:t>, IBM) and </a:t>
            </a:r>
            <a:r>
              <a:rPr lang="en-US" dirty="0" err="1" smtClean="0"/>
              <a:t>mBaaS</a:t>
            </a:r>
            <a:r>
              <a:rPr lang="en-US" dirty="0" smtClean="0"/>
              <a:t> (</a:t>
            </a:r>
            <a:r>
              <a:rPr lang="en-US" dirty="0" err="1" smtClean="0"/>
              <a:t>Kidozen</a:t>
            </a:r>
            <a:r>
              <a:rPr lang="en-US" dirty="0" smtClean="0"/>
              <a:t>, </a:t>
            </a:r>
            <a:r>
              <a:rPr lang="en-US" dirty="0" err="1" smtClean="0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248811" cy="17576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81599" y="2469487"/>
            <a:ext cx="3327400" cy="1742916"/>
            <a:chOff x="7415201" y="3403600"/>
            <a:chExt cx="4141799" cy="27547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201" y="4469407"/>
              <a:ext cx="2462244" cy="1688973"/>
            </a:xfrm>
            <a:prstGeom prst="rect">
              <a:avLst/>
            </a:prstGeom>
          </p:spPr>
        </p:pic>
        <p:sp>
          <p:nvSpPr>
            <p:cNvPr id="16" name="Rounded Rectangular Callout 15"/>
            <p:cNvSpPr/>
            <p:nvPr/>
          </p:nvSpPr>
          <p:spPr>
            <a:xfrm>
              <a:off x="9093200" y="3403600"/>
              <a:ext cx="2463800" cy="1435100"/>
            </a:xfrm>
            <a:prstGeom prst="wedgeRoundRectCallout">
              <a:avLst>
                <a:gd name="adj1" fmla="val -53823"/>
                <a:gd name="adj2" fmla="val 80199"/>
                <a:gd name="adj3" fmla="val 16667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81C7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6565A">
                      <a:lumMod val="50000"/>
                    </a:srgbClr>
                  </a:solidFill>
                  <a:effectLst/>
                  <a:uLnTx/>
                  <a:uFillTx/>
                  <a:latin typeface="Franklin Gothic Book"/>
                  <a:ea typeface=""/>
                  <a:cs typeface=""/>
                </a:rPr>
                <a:t>No, your other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42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/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3550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to complete / cost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9744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working with newest standards / APIs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34650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User Experience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844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hardware / API </a:t>
            </a:r>
            <a:r>
              <a:rPr lang="en-US" dirty="0" err="1" smtClean="0"/>
              <a:t>intereactions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64464"/>
            <a:ext cx="4114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services / tools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58248"/>
            <a:ext cx="2971800" cy="35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Development Technologies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Development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1590"/>
            <a:ext cx="8229600" cy="339447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Bullet 1 for the slide</a:t>
            </a:r>
          </a:p>
          <a:p>
            <a:pPr lvl="1">
              <a:buFont typeface="Times" pitchFamily="-72" charset="0"/>
              <a:buChar char="•"/>
            </a:pPr>
            <a:r>
              <a:rPr lang="en-US" sz="2600" dirty="0"/>
              <a:t>Sub-bullet</a:t>
            </a:r>
          </a:p>
          <a:p>
            <a:pPr lvl="1">
              <a:buFont typeface="Times" pitchFamily="-72" charset="0"/>
              <a:buChar char="•"/>
            </a:pPr>
            <a:r>
              <a:rPr lang="en-US" sz="2600" dirty="0"/>
              <a:t>Sub bullet</a:t>
            </a:r>
          </a:p>
          <a:p>
            <a:r>
              <a:rPr lang="en-US" sz="3000" dirty="0"/>
              <a:t>Bullet 2 for the slide</a:t>
            </a:r>
          </a:p>
          <a:p>
            <a:pPr lvl="1">
              <a:buFont typeface="Times" pitchFamily="-72" charset="0"/>
              <a:buChar char="•"/>
            </a:pPr>
            <a:r>
              <a:rPr lang="en-US" sz="2600" dirty="0"/>
              <a:t>Just to see how the copy looks if it goes deep enough to reach the bottom.</a:t>
            </a:r>
          </a:p>
          <a:p>
            <a:pPr lvl="2">
              <a:buFont typeface="Times" pitchFamily="-72" charset="0"/>
              <a:buNone/>
            </a:pPr>
            <a:r>
              <a:rPr lang="en-US" sz="2200" dirty="0"/>
              <a:t>	You never know how much copy will be on a slide</a:t>
            </a:r>
          </a:p>
          <a:p>
            <a:r>
              <a:rPr lang="en-US" sz="3000" dirty="0"/>
              <a:t>Bullet 3 for the slides</a:t>
            </a:r>
          </a:p>
          <a:p>
            <a:pPr lvl="1">
              <a:buFont typeface="Times" pitchFamily="-72" charset="0"/>
              <a:buChar char="•"/>
            </a:pPr>
            <a:r>
              <a:rPr lang="en-US" sz="2600" dirty="0"/>
              <a:t>This is a critical point that needs to be communicated</a:t>
            </a:r>
          </a:p>
          <a:p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CPU Intensive Tasks - iOS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630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CPU Intensive Tasks - Android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986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Lifecycle Tools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 / Automated Tests / Device Stable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to QA / 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Deploying to QA / UAT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provisioning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developer account / Ad Hoc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 Provisioning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Usually Special Tooling is desired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Loading is possible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Potentially download from URL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063230"/>
            <a:ext cx="2302444" cy="1184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99" y="1581150"/>
            <a:ext cx="1492545" cy="1472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571750"/>
            <a:ext cx="1489864" cy="14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CI and Automation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handling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</a:t>
            </a:r>
            <a:r>
              <a:rPr lang="en-US" dirty="0" smtClean="0"/>
              <a:t>-C / Swift Builds need Macs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build that will be deployed to a device: needs a Mac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for </a:t>
            </a:r>
            <a:r>
              <a:rPr lang="en-US" dirty="0" err="1" smtClean="0"/>
              <a:t>MacInCloud.com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Platform has Different Unit Test 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about Test automation, particularly coded UI tests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166"/>
            <a:ext cx="410051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Deployment Options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 on deployment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Someone else will decide if your app is ready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Restrictions on what app can do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 / MAM / Corporate App Stores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Side Loading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04344"/>
            <a:ext cx="3969677" cy="23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Summing It 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Silver Bullet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 the business objectives first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objective’s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Tomorrow’s too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all aspects of development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24" y="1063230"/>
            <a:ext cx="3414076" cy="34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343150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1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KevinF@magenic.com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@Bowman74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http://windingroadway.blogspot.com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17083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BrentE@magenic.com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brentledwards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www.brentedwards.net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brentedwards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10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205979"/>
            <a:ext cx="8476735" cy="857250"/>
          </a:xfrm>
        </p:spPr>
        <p:txBody>
          <a:bodyPr/>
          <a:lstStyle/>
          <a:p>
            <a:r>
              <a:rPr lang="en-US" dirty="0"/>
              <a:t>Things to Think About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or Product?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and Understanding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Platforms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Development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Lifecycle Tools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Dilemma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6" y="1428750"/>
            <a:ext cx="7859486" cy="30180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5801" y="1063229"/>
            <a:ext cx="4966320" cy="544308"/>
            <a:chOff x="650955" y="-483291"/>
            <a:chExt cx="6930251" cy="1989998"/>
          </a:xfrm>
        </p:grpSpPr>
        <p:sp>
          <p:nvSpPr>
            <p:cNvPr id="11" name="TextBox 10"/>
            <p:cNvSpPr txBox="1"/>
            <p:nvPr/>
          </p:nvSpPr>
          <p:spPr>
            <a:xfrm>
              <a:off x="995691" y="-483291"/>
              <a:ext cx="5480194" cy="168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“</a:t>
              </a:r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Product” Thinking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Right Bracket 11"/>
            <p:cNvSpPr/>
            <p:nvPr/>
          </p:nvSpPr>
          <p:spPr>
            <a:xfrm rot="-5400000">
              <a:off x="4013605" y="-2060895"/>
              <a:ext cx="204952" cy="693025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74059" y="4260510"/>
            <a:ext cx="2537972" cy="292440"/>
            <a:chOff x="8046719" y="5163728"/>
            <a:chExt cx="3653365" cy="673101"/>
          </a:xfrm>
        </p:grpSpPr>
        <p:sp>
          <p:nvSpPr>
            <p:cNvPr id="14" name="Right Bracket 13"/>
            <p:cNvSpPr/>
            <p:nvPr/>
          </p:nvSpPr>
          <p:spPr>
            <a:xfrm rot="5400000">
              <a:off x="9767683" y="3442764"/>
              <a:ext cx="211437" cy="3653365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16475" y="5375164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“Project” Thinking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74059" y="1715954"/>
            <a:ext cx="2432919" cy="2438399"/>
          </a:xfrm>
          <a:prstGeom prst="rect">
            <a:avLst/>
          </a:prstGeom>
          <a:noFill/>
          <a:ln w="920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Product Approach is Uniquely Important for Mobile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525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bar—and users’ expectations—frequently reset and always higher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187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introduction of new technology increases technical and strategic risks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68493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take ~4 major releases (especially for consumer products) to understand user behavior, gather data, realize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348558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technical capabilities and ecosystem make designing and maintaining the right experience a continuing journey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014752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and funding for mobile increasingly driven by CMOs—more likely to think strategically and in terms of product</a:t>
            </a:r>
          </a:p>
        </p:txBody>
      </p:sp>
    </p:spTree>
    <p:extLst>
      <p:ext uri="{BB962C8B-B14F-4D97-AF65-F5344CB8AC3E}">
        <p14:creationId xmlns:p14="http://schemas.microsoft.com/office/powerpoint/2010/main" val="1815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(1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165" y="1050361"/>
            <a:ext cx="277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584" y="1055066"/>
            <a:ext cx="233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25643" y="1063230"/>
            <a:ext cx="30753" cy="387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1398390"/>
            <a:ext cx="8458200" cy="707588"/>
            <a:chOff x="386499" y="2021230"/>
            <a:chExt cx="11261890" cy="707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104063"/>
              <a:ext cx="625032" cy="489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22743" y="2148551"/>
              <a:ext cx="1199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Purpose</a:t>
              </a:r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81735" y="2144043"/>
              <a:ext cx="349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“the business”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2852" y="2021230"/>
              <a:ext cx="4545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the customer </a:t>
              </a:r>
              <a:r>
                <a:rPr lang="en-US" sz="1600" dirty="0" smtClean="0"/>
                <a:t>within business constraints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2213821"/>
            <a:ext cx="8458200" cy="584775"/>
            <a:chOff x="514863" y="2943228"/>
            <a:chExt cx="11499660" cy="584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63" y="2952333"/>
              <a:ext cx="399537" cy="454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2743" y="2979461"/>
              <a:ext cx="118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Passion</a:t>
              </a:r>
              <a:endParaRPr lang="en-US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5185" y="2943228"/>
              <a:ext cx="3460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Resources are transient </a:t>
              </a:r>
              <a:r>
                <a:rPr lang="en-US" sz="1600" b="1" dirty="0">
                  <a:solidFill>
                    <a:srgbClr val="8A144F"/>
                  </a:solidFill>
                </a:rPr>
                <a:t>mercenaries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13307" y="2979461"/>
              <a:ext cx="4901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resources are </a:t>
              </a:r>
              <a:r>
                <a:rPr lang="en-US" sz="1600" b="1" dirty="0">
                  <a:solidFill>
                    <a:srgbClr val="8A144F"/>
                  </a:solidFill>
                </a:rPr>
                <a:t>missionaries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600" y="2951926"/>
            <a:ext cx="8610600" cy="830997"/>
            <a:chOff x="528228" y="3692386"/>
            <a:chExt cx="11663772" cy="83099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28" y="3765882"/>
              <a:ext cx="496318" cy="5044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22744" y="3819387"/>
              <a:ext cx="1867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Requirements</a:t>
              </a:r>
              <a:endParaRPr lang="en-US" sz="1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78864" y="3692386"/>
              <a:ext cx="343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Gather from stakeholders; focus on </a:t>
              </a:r>
              <a:r>
                <a:rPr lang="en-US" sz="1600" b="1" dirty="0">
                  <a:solidFill>
                    <a:srgbClr val="8A144F"/>
                  </a:solidFill>
                </a:rPr>
                <a:t>documentation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9159" y="3692387"/>
              <a:ext cx="5062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Discover through </a:t>
              </a:r>
              <a:r>
                <a:rPr lang="en-US" sz="1600" b="1" dirty="0">
                  <a:solidFill>
                    <a:srgbClr val="8A144F"/>
                  </a:solidFill>
                </a:rPr>
                <a:t>user interaction</a:t>
              </a:r>
              <a:r>
                <a:rPr lang="en-US" sz="1600" dirty="0" smtClean="0"/>
                <a:t>; focus on flexibility and communication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3739196"/>
            <a:ext cx="8458200" cy="863346"/>
            <a:chOff x="455926" y="4659313"/>
            <a:chExt cx="11736074" cy="8633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6" y="4691887"/>
              <a:ext cx="640922" cy="6427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45820" y="4659313"/>
              <a:ext cx="1857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Funding and</a:t>
              </a:r>
            </a:p>
            <a:p>
              <a:r>
                <a:rPr lang="en-US" sz="1400" b="1" dirty="0" smtClean="0"/>
                <a:t>Measurement</a:t>
              </a:r>
              <a:endParaRPr lang="en-US" sz="1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864" y="4691662"/>
              <a:ext cx="3462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Projects (</a:t>
              </a:r>
              <a:r>
                <a:rPr lang="en-US" sz="1600" b="1" dirty="0">
                  <a:solidFill>
                    <a:srgbClr val="8A144F"/>
                  </a:solidFill>
                </a:rPr>
                <a:t>output</a:t>
              </a:r>
              <a:r>
                <a:rPr lang="en-US" sz="1600" dirty="0" smtClean="0"/>
                <a:t>), managed by IT delivery timeline and budget</a:t>
              </a:r>
              <a:endParaRPr lang="en-US" sz="1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0057" y="4691662"/>
              <a:ext cx="5021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Business results 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outcome</a:t>
              </a:r>
              <a:r>
                <a:rPr lang="en-US" sz="1600" dirty="0" smtClean="0"/>
                <a:t>) </a:t>
              </a:r>
              <a:r>
                <a:rPr lang="en-US" sz="1600" dirty="0" smtClean="0"/>
                <a:t>managed by KPIs aligned to business objectives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50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</a:t>
            </a:r>
            <a:r>
              <a:rPr lang="en-US" dirty="0"/>
              <a:t>(2 </a:t>
            </a:r>
            <a:r>
              <a:rPr lang="en-US" dirty="0"/>
              <a:t>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5962" y="1073006"/>
            <a:ext cx="295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9041" y="1055066"/>
            <a:ext cx="236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57379" y="1085337"/>
            <a:ext cx="41197" cy="389954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02736" y="1581150"/>
            <a:ext cx="8788863" cy="487504"/>
            <a:chOff x="514863" y="2140117"/>
            <a:chExt cx="11296923" cy="487504"/>
          </a:xfrm>
        </p:grpSpPr>
        <p:sp>
          <p:nvSpPr>
            <p:cNvPr id="8" name="TextBox 7"/>
            <p:cNvSpPr txBox="1"/>
            <p:nvPr/>
          </p:nvSpPr>
          <p:spPr>
            <a:xfrm>
              <a:off x="1293374" y="2160612"/>
              <a:ext cx="1133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Process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8865" y="2148551"/>
              <a:ext cx="3058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Skews toward </a:t>
              </a:r>
              <a:r>
                <a:rPr lang="en-US" sz="1600" b="1" dirty="0">
                  <a:solidFill>
                    <a:srgbClr val="8A144F"/>
                  </a:solidFill>
                </a:rPr>
                <a:t>Waterfall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9565" y="2148551"/>
              <a:ext cx="396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Requires </a:t>
              </a:r>
              <a:r>
                <a:rPr lang="en-US" sz="1600" b="1" dirty="0">
                  <a:solidFill>
                    <a:srgbClr val="8A144F"/>
                  </a:solidFill>
                </a:rPr>
                <a:t>Agile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863" y="2140117"/>
              <a:ext cx="487504" cy="487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2735" y="2262919"/>
            <a:ext cx="8788864" cy="735460"/>
            <a:chOff x="457949" y="2828776"/>
            <a:chExt cx="11556574" cy="735460"/>
          </a:xfrm>
        </p:grpSpPr>
        <p:sp>
          <p:nvSpPr>
            <p:cNvPr id="13" name="TextBox 12"/>
            <p:cNvSpPr txBox="1"/>
            <p:nvPr/>
          </p:nvSpPr>
          <p:spPr>
            <a:xfrm>
              <a:off x="1254355" y="2979461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Style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8865" y="2979461"/>
              <a:ext cx="3146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Optimized for </a:t>
              </a:r>
              <a:r>
                <a:rPr lang="en-US" sz="1600" b="1" dirty="0">
                  <a:solidFill>
                    <a:srgbClr val="8A144F"/>
                  </a:solidFill>
                </a:rPr>
                <a:t>individuals, handoffs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9564" y="2979461"/>
              <a:ext cx="416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Focused on team </a:t>
              </a:r>
              <a:r>
                <a:rPr lang="en-US" sz="1600" b="1" dirty="0">
                  <a:solidFill>
                    <a:srgbClr val="8A144F"/>
                  </a:solidFill>
                </a:rPr>
                <a:t>collaboration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949" y="2828776"/>
              <a:ext cx="577923" cy="5779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2735" y="3035107"/>
            <a:ext cx="8788864" cy="955909"/>
            <a:chOff x="436648" y="3607854"/>
            <a:chExt cx="9004060" cy="955909"/>
          </a:xfrm>
        </p:grpSpPr>
        <p:sp>
          <p:nvSpPr>
            <p:cNvPr id="18" name="TextBox 17"/>
            <p:cNvSpPr txBox="1"/>
            <p:nvPr/>
          </p:nvSpPr>
          <p:spPr>
            <a:xfrm>
              <a:off x="1057171" y="3819387"/>
              <a:ext cx="133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Organization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8679" y="3819387"/>
              <a:ext cx="2846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IT manages, reports to </a:t>
              </a:r>
              <a:r>
                <a:rPr lang="en-US" sz="1600" b="1" dirty="0">
                  <a:solidFill>
                    <a:srgbClr val="8A144F"/>
                  </a:solidFill>
                </a:rPr>
                <a:t>CIO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673" y="3732766"/>
              <a:ext cx="315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CIO and CMO/LOB </a:t>
              </a:r>
              <a:r>
                <a:rPr lang="en-US" sz="1600" dirty="0" smtClean="0"/>
                <a:t>share leadership of single cross-functional team</a:t>
              </a:r>
              <a:endParaRPr lang="en-US" sz="1600" b="1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6053"/>
            <a:stretch/>
          </p:blipFill>
          <p:spPr>
            <a:xfrm>
              <a:off x="436648" y="3607854"/>
              <a:ext cx="620523" cy="63730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2735" y="3991016"/>
            <a:ext cx="8788864" cy="1209811"/>
            <a:chOff x="427812" y="4661255"/>
            <a:chExt cx="11764188" cy="1209811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409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Accountability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5813" y="4793848"/>
              <a:ext cx="37192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IT and “the business” </a:t>
              </a:r>
              <a:r>
                <a:rPr lang="en-US" sz="1600" b="1" dirty="0">
                  <a:solidFill>
                    <a:srgbClr val="8A144F"/>
                  </a:solidFill>
                </a:rPr>
                <a:t>at odds;</a:t>
              </a:r>
              <a:r>
                <a:rPr lang="en-US" sz="1600" b="1" dirty="0"/>
                <a:t> </a:t>
              </a:r>
              <a:r>
                <a:rPr lang="en-US" sz="1600" dirty="0" smtClean="0"/>
                <a:t>likely to </a:t>
              </a:r>
              <a:r>
                <a:rPr lang="en-US" sz="1600" b="1" dirty="0">
                  <a:solidFill>
                    <a:srgbClr val="8A144F"/>
                  </a:solidFill>
                </a:rPr>
                <a:t>accrue technical debt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/>
                <a:t>without</a:t>
              </a:r>
              <a:r>
                <a:rPr lang="en-US" sz="1600" dirty="0" smtClean="0">
                  <a:solidFill>
                    <a:schemeClr val="bg1"/>
                  </a:solidFill>
                </a:rPr>
                <a:t> </a:t>
              </a:r>
              <a:r>
                <a:rPr lang="en-US" sz="1600" dirty="0" smtClean="0"/>
                <a:t>repercussion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2220" y="4793848"/>
              <a:ext cx="4239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Product team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blends </a:t>
              </a:r>
              <a:r>
                <a:rPr lang="en-US" sz="1600" dirty="0" smtClean="0"/>
                <a:t>tech/business; approach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de-incentivizes shortcuts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12" y="4661255"/>
              <a:ext cx="661605" cy="66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84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Compare (3 </a:t>
            </a:r>
            <a:r>
              <a:rPr lang="en-US" dirty="0"/>
              <a:t>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2765" y="1101522"/>
            <a:ext cx="2703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0558" y="1095910"/>
            <a:ext cx="248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371252" y="1055066"/>
            <a:ext cx="23948" cy="39201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2400" y="1544125"/>
            <a:ext cx="8839200" cy="606391"/>
            <a:chOff x="491372" y="2021230"/>
            <a:chExt cx="11320414" cy="606391"/>
          </a:xfrm>
        </p:grpSpPr>
        <p:sp>
          <p:nvSpPr>
            <p:cNvPr id="8" name="TextBox 7"/>
            <p:cNvSpPr txBox="1"/>
            <p:nvPr/>
          </p:nvSpPr>
          <p:spPr>
            <a:xfrm>
              <a:off x="1122745" y="2148551"/>
              <a:ext cx="14580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Leadership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9759" y="2029739"/>
              <a:ext cx="4066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feared</a:t>
              </a:r>
              <a:r>
                <a:rPr lang="en-US" sz="1600" dirty="0" smtClean="0"/>
                <a:t>; source of risk, uncertainty and doubt</a:t>
              </a:r>
              <a:endParaRPr lang="en-US" sz="16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9587" y="2021230"/>
              <a:ext cx="431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valued</a:t>
              </a:r>
              <a:r>
                <a:rPr lang="en-US" sz="1600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/>
                <a:t>as business enabler, co-innovators</a:t>
              </a:r>
              <a:endParaRPr lang="en-US" sz="16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72" y="2056590"/>
              <a:ext cx="511073" cy="5710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2399" y="2321328"/>
            <a:ext cx="8839201" cy="663697"/>
            <a:chOff x="563943" y="2900539"/>
            <a:chExt cx="11450581" cy="663697"/>
          </a:xfrm>
        </p:grpSpPr>
        <p:sp>
          <p:nvSpPr>
            <p:cNvPr id="13" name="TextBox 12"/>
            <p:cNvSpPr txBox="1"/>
            <p:nvPr/>
          </p:nvSpPr>
          <p:spPr>
            <a:xfrm>
              <a:off x="1122743" y="2979461"/>
              <a:ext cx="8387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Tools</a:t>
              </a:r>
              <a:endParaRPr 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482" y="2979461"/>
              <a:ext cx="4113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Word docs, emails, </a:t>
              </a:r>
              <a:r>
                <a:rPr lang="en-US" sz="1600" b="1" dirty="0">
                  <a:solidFill>
                    <a:srgbClr val="8A144F"/>
                  </a:solidFill>
                </a:rPr>
                <a:t>change requests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52741" y="2900539"/>
              <a:ext cx="4361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Collaboration tools, prototypes, backlogs, </a:t>
              </a:r>
              <a:r>
                <a:rPr lang="en-US" sz="1600" b="1" dirty="0">
                  <a:solidFill>
                    <a:srgbClr val="8A144F"/>
                  </a:solidFill>
                </a:rPr>
                <a:t>ongoing prioritization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43" y="2979460"/>
              <a:ext cx="438501" cy="4385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6905" y="3036382"/>
            <a:ext cx="8852175" cy="837170"/>
            <a:chOff x="563944" y="3726593"/>
            <a:chExt cx="11780361" cy="837170"/>
          </a:xfrm>
        </p:grpSpPr>
        <p:sp>
          <p:nvSpPr>
            <p:cNvPr id="18" name="TextBox 17"/>
            <p:cNvSpPr txBox="1"/>
            <p:nvPr/>
          </p:nvSpPr>
          <p:spPr>
            <a:xfrm>
              <a:off x="1122743" y="3819387"/>
              <a:ext cx="1024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Output</a:t>
              </a:r>
              <a:endParaRPr lang="en-US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8692" y="3732766"/>
              <a:ext cx="422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on documentation, volume of features(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more </a:t>
              </a:r>
              <a:r>
                <a:rPr lang="en-US" sz="1600" b="1" dirty="0">
                  <a:solidFill>
                    <a:srgbClr val="8A144F"/>
                  </a:solidFill>
                </a:rPr>
                <a:t>is better</a:t>
              </a:r>
              <a:r>
                <a:rPr lang="en-US" sz="1600" dirty="0" smtClean="0"/>
                <a:t>)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66832" y="3726593"/>
              <a:ext cx="4477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on simulating &amp; identifying valuable experiences </a:t>
              </a:r>
              <a:r>
                <a:rPr lang="en-US" sz="1600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learning better</a:t>
              </a:r>
              <a:r>
                <a:rPr lang="en-US" sz="1600" dirty="0" smtClean="0">
                  <a:solidFill>
                    <a:schemeClr val="bg1"/>
                  </a:solidFill>
                </a:rPr>
                <a:t>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944" y="3814373"/>
              <a:ext cx="477282" cy="4669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2401" y="3813585"/>
            <a:ext cx="8836679" cy="830997"/>
            <a:chOff x="563943" y="4680109"/>
            <a:chExt cx="11624742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98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Implementation</a:t>
              </a:r>
              <a:endParaRPr lang="en-US" sz="1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8864" y="4793848"/>
              <a:ext cx="4176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Big Bang</a:t>
              </a:r>
              <a:r>
                <a:rPr lang="en-US" sz="1600" dirty="0" smtClean="0">
                  <a:solidFill>
                    <a:schemeClr val="bg1"/>
                  </a:solidFill>
                </a:rPr>
                <a:t>, feature-heavy releases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46249" y="4680109"/>
              <a:ext cx="4342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Frequent, small iterative/incremental releases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test and learn; manage risk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43" y="4680109"/>
              <a:ext cx="508836" cy="51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056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956</Words>
  <Application>Microsoft Macintosh PowerPoint</Application>
  <PresentationFormat>On-screen Show (16:9)</PresentationFormat>
  <Paragraphs>211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 Bold</vt:lpstr>
      <vt:lpstr>Calibri</vt:lpstr>
      <vt:lpstr>Franklin Gothic Book</vt:lpstr>
      <vt:lpstr>ＭＳ Ｐゴシック</vt:lpstr>
      <vt:lpstr>Times</vt:lpstr>
      <vt:lpstr>Times New Roman</vt:lpstr>
      <vt:lpstr>Arial</vt:lpstr>
      <vt:lpstr>Visual Studio Live! New York 2015</vt:lpstr>
      <vt:lpstr>Live! 360 2016</vt:lpstr>
      <vt:lpstr>PowerPoint Presentation</vt:lpstr>
      <vt:lpstr>PowerPoint Presentation</vt:lpstr>
      <vt:lpstr>Kevin Ford</vt:lpstr>
      <vt:lpstr>Things to Think About</vt:lpstr>
      <vt:lpstr>The Dilemma</vt:lpstr>
      <vt:lpstr>Why Product Approach is Uniquely Important for Mobile</vt:lpstr>
      <vt:lpstr>Let’s Compare (1 of 3)</vt:lpstr>
      <vt:lpstr>Let’s Compare (2 of 3)</vt:lpstr>
      <vt:lpstr>Let’s Compare (3 of 3)</vt:lpstr>
      <vt:lpstr>Approach Criteria</vt:lpstr>
      <vt:lpstr>Needs of the Customer</vt:lpstr>
      <vt:lpstr>Importance of KPIs</vt:lpstr>
      <vt:lpstr>Tracking KPIs</vt:lpstr>
      <vt:lpstr>Mobile Platform Choices</vt:lpstr>
      <vt:lpstr>Mobile Platform Choices</vt:lpstr>
      <vt:lpstr>Choosing a Mobile Development Platform</vt:lpstr>
      <vt:lpstr>STANCE</vt:lpstr>
      <vt:lpstr>Development Technologies</vt:lpstr>
      <vt:lpstr>Development Technologies</vt:lpstr>
      <vt:lpstr>CPU Intensive Tasks - iOS</vt:lpstr>
      <vt:lpstr>CPU Intensive Tasks - Android</vt:lpstr>
      <vt:lpstr>Lifecycle Tools</vt:lpstr>
      <vt:lpstr>Deploying to QA / UAT</vt:lpstr>
      <vt:lpstr>CI and Automation</vt:lpstr>
      <vt:lpstr>Deployment Options</vt:lpstr>
      <vt:lpstr>Summing It Up</vt:lpstr>
      <vt:lpstr>Questions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131</cp:revision>
  <dcterms:created xsi:type="dcterms:W3CDTF">2012-12-07T00:48:42Z</dcterms:created>
  <dcterms:modified xsi:type="dcterms:W3CDTF">2016-10-28T22:52:52Z</dcterms:modified>
</cp:coreProperties>
</file>